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62" r:id="rId7"/>
    <p:sldId id="263" r:id="rId8"/>
    <p:sldId id="264" r:id="rId9"/>
    <p:sldId id="265" r:id="rId10"/>
    <p:sldId id="266" r:id="rId11"/>
    <p:sldId id="267" r:id="rId12"/>
    <p:sldId id="261" r:id="rId13"/>
    <p:sldId id="268" r:id="rId14"/>
  </p:sldIdLst>
  <p:sldSz cx="18288000" cy="10287000"/>
  <p:notesSz cx="6858000" cy="9144000"/>
  <p:embeddedFontLst>
    <p:embeddedFont>
      <p:font typeface="Aldhabi" panose="01000000000000000000" pitchFamily="2" charset="-78"/>
      <p:regular r:id="rId16"/>
    </p:embeddedFont>
    <p:embeddedFont>
      <p:font typeface="Hagrid" panose="020B0604020202020204" charset="0"/>
      <p:regular r:id="rId17"/>
    </p:embeddedFont>
    <p:embeddedFont>
      <p:font typeface="Levenim MT" panose="02010502060101010101" pitchFamily="2" charset="-79"/>
      <p:regular r:id="rId18"/>
      <p:bold r:id="rId19"/>
    </p:embeddedFont>
    <p:embeddedFont>
      <p:font typeface="Lucida Calligraphy" panose="03010101010101010101" pitchFamily="66" charset="0"/>
      <p:regular r:id="rId20"/>
    </p:embeddedFont>
    <p:embeddedFont>
      <p:font typeface="Madani Arabic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مقطع افتراضي" id="{768F7B35-FB53-4B78-BB0F-09253E3D17B6}">
          <p14:sldIdLst>
            <p14:sldId id="256"/>
            <p14:sldId id="257"/>
            <p14:sldId id="258"/>
            <p14:sldId id="259"/>
          </p14:sldIdLst>
        </p14:section>
        <p14:section name="مقطع بدون عنوان" id="{891924B2-5EAE-4F77-920A-E58ACA63C397}">
          <p14:sldIdLst>
            <p14:sldId id="269"/>
            <p14:sldId id="262"/>
            <p14:sldId id="263"/>
            <p14:sldId id="264"/>
            <p14:sldId id="265"/>
            <p14:sldId id="266"/>
            <p14:sldId id="267"/>
            <p14:sldId id="261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F4EFEA"/>
    <a:srgbClr val="6C3D7A"/>
    <a:srgbClr val="CAA3CD"/>
    <a:srgbClr val="96539B"/>
    <a:srgbClr val="B278B6"/>
    <a:srgbClr val="9B7199"/>
    <a:srgbClr val="D4C2D3"/>
    <a:srgbClr val="744078"/>
    <a:srgbClr val="E6B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eg>
</file>

<file path=ppt/media/image12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41E0C08F-1535-4DD8-B242-DC73BC6AAF76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88386CB8-AAAD-4988-A49B-2C3D23B18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08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86CB8-AAAD-4988-A49B-2C3D23B180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2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73179" y="8233650"/>
            <a:ext cx="748830" cy="743384"/>
          </a:xfrm>
          <a:custGeom>
            <a:avLst/>
            <a:gdLst/>
            <a:ahLst/>
            <a:cxnLst/>
            <a:rect l="l" t="t" r="r" b="b"/>
            <a:pathLst>
              <a:path w="748830" h="743384">
                <a:moveTo>
                  <a:pt x="0" y="0"/>
                </a:moveTo>
                <a:lnTo>
                  <a:pt x="748830" y="0"/>
                </a:lnTo>
                <a:lnTo>
                  <a:pt x="748830" y="743384"/>
                </a:lnTo>
                <a:lnTo>
                  <a:pt x="0" y="743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617853" y="1754748"/>
            <a:ext cx="685415" cy="680430"/>
          </a:xfrm>
          <a:custGeom>
            <a:avLst/>
            <a:gdLst/>
            <a:ahLst/>
            <a:cxnLst/>
            <a:rect l="l" t="t" r="r" b="b"/>
            <a:pathLst>
              <a:path w="685415" h="680430">
                <a:moveTo>
                  <a:pt x="0" y="0"/>
                </a:moveTo>
                <a:lnTo>
                  <a:pt x="685415" y="0"/>
                </a:lnTo>
                <a:lnTo>
                  <a:pt x="685415" y="680430"/>
                </a:lnTo>
                <a:lnTo>
                  <a:pt x="0" y="6804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49015" y="4650885"/>
            <a:ext cx="496224" cy="492615"/>
          </a:xfrm>
          <a:custGeom>
            <a:avLst/>
            <a:gdLst/>
            <a:ahLst/>
            <a:cxnLst/>
            <a:rect l="l" t="t" r="r" b="b"/>
            <a:pathLst>
              <a:path w="496224" h="492615">
                <a:moveTo>
                  <a:pt x="0" y="0"/>
                </a:moveTo>
                <a:lnTo>
                  <a:pt x="496224" y="0"/>
                </a:lnTo>
                <a:lnTo>
                  <a:pt x="496224" y="492615"/>
                </a:lnTo>
                <a:lnTo>
                  <a:pt x="0" y="492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889662" y="8376777"/>
            <a:ext cx="975655" cy="968559"/>
          </a:xfrm>
          <a:custGeom>
            <a:avLst/>
            <a:gdLst/>
            <a:ahLst/>
            <a:cxnLst/>
            <a:rect l="l" t="t" r="r" b="b"/>
            <a:pathLst>
              <a:path w="975655" h="968559">
                <a:moveTo>
                  <a:pt x="0" y="0"/>
                </a:moveTo>
                <a:lnTo>
                  <a:pt x="975655" y="0"/>
                </a:lnTo>
                <a:lnTo>
                  <a:pt x="975655" y="968559"/>
                </a:lnTo>
                <a:lnTo>
                  <a:pt x="0" y="9685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238083" y="3168230"/>
            <a:ext cx="689591" cy="684575"/>
          </a:xfrm>
          <a:custGeom>
            <a:avLst/>
            <a:gdLst/>
            <a:ahLst/>
            <a:cxnLst/>
            <a:rect l="l" t="t" r="r" b="b"/>
            <a:pathLst>
              <a:path w="689591" h="684575">
                <a:moveTo>
                  <a:pt x="0" y="0"/>
                </a:moveTo>
                <a:lnTo>
                  <a:pt x="689591" y="0"/>
                </a:lnTo>
                <a:lnTo>
                  <a:pt x="689591" y="684575"/>
                </a:lnTo>
                <a:lnTo>
                  <a:pt x="0" y="684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180128">
            <a:off x="469722" y="5735188"/>
            <a:ext cx="3382411" cy="5856989"/>
          </a:xfrm>
          <a:custGeom>
            <a:avLst/>
            <a:gdLst/>
            <a:ahLst/>
            <a:cxnLst/>
            <a:rect l="l" t="t" r="r" b="b"/>
            <a:pathLst>
              <a:path w="3382411" h="5856989">
                <a:moveTo>
                  <a:pt x="0" y="0"/>
                </a:moveTo>
                <a:lnTo>
                  <a:pt x="3382411" y="0"/>
                </a:lnTo>
                <a:lnTo>
                  <a:pt x="3382411" y="5856989"/>
                </a:lnTo>
                <a:lnTo>
                  <a:pt x="0" y="5856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8701130">
            <a:off x="8990191" y="-145463"/>
            <a:ext cx="2790733" cy="3515884"/>
          </a:xfrm>
          <a:custGeom>
            <a:avLst/>
            <a:gdLst/>
            <a:ahLst/>
            <a:cxnLst/>
            <a:rect l="l" t="t" r="r" b="b"/>
            <a:pathLst>
              <a:path w="2790733" h="3515884">
                <a:moveTo>
                  <a:pt x="0" y="0"/>
                </a:moveTo>
                <a:lnTo>
                  <a:pt x="2790733" y="0"/>
                </a:lnTo>
                <a:lnTo>
                  <a:pt x="2790733" y="3515884"/>
                </a:lnTo>
                <a:lnTo>
                  <a:pt x="0" y="35158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5836409">
            <a:off x="15387647" y="5322018"/>
            <a:ext cx="2385038" cy="4127950"/>
          </a:xfrm>
          <a:custGeom>
            <a:avLst/>
            <a:gdLst/>
            <a:ahLst/>
            <a:cxnLst/>
            <a:rect l="l" t="t" r="r" b="b"/>
            <a:pathLst>
              <a:path w="2385038" h="4127950">
                <a:moveTo>
                  <a:pt x="0" y="0"/>
                </a:moveTo>
                <a:lnTo>
                  <a:pt x="2385038" y="0"/>
                </a:lnTo>
                <a:lnTo>
                  <a:pt x="2385038" y="4127950"/>
                </a:lnTo>
                <a:lnTo>
                  <a:pt x="0" y="4127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67353" y="6194632"/>
            <a:ext cx="1015525" cy="1524921"/>
          </a:xfrm>
          <a:custGeom>
            <a:avLst/>
            <a:gdLst/>
            <a:ahLst/>
            <a:cxnLst/>
            <a:rect l="l" t="t" r="r" b="b"/>
            <a:pathLst>
              <a:path w="1015525" h="1524921">
                <a:moveTo>
                  <a:pt x="0" y="0"/>
                </a:moveTo>
                <a:lnTo>
                  <a:pt x="1015526" y="0"/>
                </a:lnTo>
                <a:lnTo>
                  <a:pt x="1015526" y="1524920"/>
                </a:lnTo>
                <a:lnTo>
                  <a:pt x="0" y="15249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2929623" y="1612479"/>
            <a:ext cx="1505909" cy="1193127"/>
          </a:xfrm>
          <a:custGeom>
            <a:avLst/>
            <a:gdLst/>
            <a:ahLst/>
            <a:cxnLst/>
            <a:rect l="l" t="t" r="r" b="b"/>
            <a:pathLst>
              <a:path w="1505909" h="1193127">
                <a:moveTo>
                  <a:pt x="0" y="0"/>
                </a:moveTo>
                <a:lnTo>
                  <a:pt x="1505909" y="0"/>
                </a:lnTo>
                <a:lnTo>
                  <a:pt x="1505909" y="1193127"/>
                </a:lnTo>
                <a:lnTo>
                  <a:pt x="0" y="11931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7127580" flipH="1">
            <a:off x="15491882" y="743269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3545602" y="3782060"/>
            <a:ext cx="11382072" cy="2236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7"/>
              </a:lnSpc>
            </a:pPr>
            <a:r>
              <a:rPr lang="en-US" sz="9127" dirty="0">
                <a:solidFill>
                  <a:srgbClr val="6C3D7A"/>
                </a:solidFill>
                <a:latin typeface="Lucida Calligraphy" panose="03010101010101010101" pitchFamily="66" charset="0"/>
                <a:ea typeface="Hagrid"/>
                <a:cs typeface="Hagrid"/>
                <a:sym typeface="Hagrid"/>
              </a:rPr>
              <a:t>LAVENDER SWEET</a:t>
            </a:r>
          </a:p>
        </p:txBody>
      </p:sp>
      <p:pic>
        <p:nvPicPr>
          <p:cNvPr id="18" name="صورة 17" descr="صورة تحتوي على زهرة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CC578282-D112-55EF-C3CE-E3DF6F4A1E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475" y="5851658"/>
            <a:ext cx="2978569" cy="29785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253722" y="2629880"/>
            <a:ext cx="7097861" cy="846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Solutions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93399" y="4089813"/>
            <a:ext cx="6729797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US" sz="2800" dirty="0"/>
          </a:p>
          <a:p>
            <a:r>
              <a:rPr lang="en-US" sz="2800" dirty="0"/>
              <a:t>Used Grid layout and CSS for product organization</a:t>
            </a:r>
          </a:p>
          <a:p>
            <a:r>
              <a:rPr lang="en-US" sz="2800" dirty="0"/>
              <a:t>Chose soft and matching colors for a pleasant experience</a:t>
            </a:r>
          </a:p>
          <a:p>
            <a:r>
              <a:rPr lang="en-US" sz="2800" dirty="0"/>
              <a:t>Created a well-structured database for products, users, and cart</a:t>
            </a:r>
          </a:p>
          <a:p>
            <a:r>
              <a:rPr lang="en-US" sz="2800" dirty="0"/>
              <a:t>Used CSS Media Queries for responsive design</a:t>
            </a:r>
          </a:p>
          <a:p>
            <a:r>
              <a:rPr lang="en-US" sz="2800" dirty="0"/>
              <a:t>Implemented sessions to secure user login and data</a:t>
            </a:r>
          </a:p>
        </p:txBody>
      </p:sp>
      <p:sp>
        <p:nvSpPr>
          <p:cNvPr id="6" name="AutoShape 6"/>
          <p:cNvSpPr/>
          <p:nvPr/>
        </p:nvSpPr>
        <p:spPr>
          <a:xfrm flipH="1">
            <a:off x="8077200" y="4610099"/>
            <a:ext cx="0" cy="3941824"/>
          </a:xfrm>
          <a:prstGeom prst="line">
            <a:avLst/>
          </a:prstGeom>
          <a:ln w="38100" cap="flat">
            <a:solidFill>
              <a:srgbClr val="6C3D7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2355636">
            <a:off x="15496476" y="6708739"/>
            <a:ext cx="2604419" cy="4509817"/>
          </a:xfrm>
          <a:custGeom>
            <a:avLst/>
            <a:gdLst/>
            <a:ahLst/>
            <a:cxnLst/>
            <a:rect l="l" t="t" r="r" b="b"/>
            <a:pathLst>
              <a:path w="2604419" h="4509817">
                <a:moveTo>
                  <a:pt x="0" y="0"/>
                </a:moveTo>
                <a:lnTo>
                  <a:pt x="2604419" y="0"/>
                </a:lnTo>
                <a:lnTo>
                  <a:pt x="2604419" y="4509817"/>
                </a:lnTo>
                <a:lnTo>
                  <a:pt x="0" y="45098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611241" y="4731869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5969204" y="1256504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0390819" y="9142728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996890">
            <a:off x="-32698" y="8219103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6"/>
                </a:lnTo>
                <a:lnTo>
                  <a:pt x="0" y="30760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6" name="صورة 15">
            <a:extLst>
              <a:ext uri="{FF2B5EF4-FFF2-40B4-BE49-F238E27FC236}">
                <a16:creationId xmlns:a16="http://schemas.microsoft.com/office/drawing/2014/main" id="{80E4C0FA-465C-D4B3-3237-C3A7059955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388" y="4056662"/>
            <a:ext cx="3941824" cy="3941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2268298" y="4152900"/>
            <a:ext cx="13234914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dirty="0"/>
              <a:t>Lavender Sweet project demonstrates a complete and user-friendly e-commerce website.</a:t>
            </a:r>
          </a:p>
          <a:p>
            <a:r>
              <a:rPr lang="en-US" sz="4000" dirty="0"/>
              <a:t>We learned how to plan, design, and develop a real web project.</a:t>
            </a:r>
          </a:p>
          <a:p>
            <a:r>
              <a:rPr lang="en-US" sz="4000" dirty="0"/>
              <a:t>The website is visually appealing, functional, and responsive.</a:t>
            </a:r>
          </a:p>
          <a:p>
            <a:r>
              <a:rPr lang="en-US" sz="4000" dirty="0"/>
              <a:t>Future improvements can include more features and enhanced user experience.</a:t>
            </a:r>
          </a:p>
        </p:txBody>
      </p:sp>
      <p:sp>
        <p:nvSpPr>
          <p:cNvPr id="11" name="TextBox 11"/>
          <p:cNvSpPr txBox="1"/>
          <p:nvPr/>
        </p:nvSpPr>
        <p:spPr>
          <a:xfrm rot="9985">
            <a:off x="4262027" y="1958583"/>
            <a:ext cx="9701966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839"/>
              </a:lnSpc>
            </a:pPr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Conclusion</a:t>
            </a:r>
            <a:endParaRPr lang="ar-EG" sz="5499" dirty="0">
              <a:solidFill>
                <a:srgbClr val="6C3D7A"/>
              </a:solidFill>
              <a:latin typeface="Hagrid"/>
              <a:sym typeface="Hagrid"/>
              <a:rtl/>
            </a:endParaRPr>
          </a:p>
        </p:txBody>
      </p:sp>
      <p:sp>
        <p:nvSpPr>
          <p:cNvPr id="12" name="Freeform 12"/>
          <p:cNvSpPr/>
          <p:nvPr/>
        </p:nvSpPr>
        <p:spPr>
          <a:xfrm rot="-8309793">
            <a:off x="15957090" y="-3206"/>
            <a:ext cx="2604419" cy="4509817"/>
          </a:xfrm>
          <a:custGeom>
            <a:avLst/>
            <a:gdLst/>
            <a:ahLst/>
            <a:cxnLst/>
            <a:rect l="l" t="t" r="r" b="b"/>
            <a:pathLst>
              <a:path w="2604419" h="4509817">
                <a:moveTo>
                  <a:pt x="0" y="0"/>
                </a:moveTo>
                <a:lnTo>
                  <a:pt x="2604420" y="0"/>
                </a:lnTo>
                <a:lnTo>
                  <a:pt x="2604420" y="4509817"/>
                </a:lnTo>
                <a:lnTo>
                  <a:pt x="0" y="45098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9419177">
            <a:off x="15786144" y="-870195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6"/>
                </a:lnTo>
                <a:lnTo>
                  <a:pt x="0" y="3076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4738899" y="1754748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2719620" y="1754748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613959" y="4320051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813540" y="3290092"/>
            <a:ext cx="8411630" cy="3539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  <a:spcBef>
                <a:spcPct val="0"/>
              </a:spcBef>
            </a:pPr>
            <a:r>
              <a:rPr lang="en-US" sz="4000" dirty="0">
                <a:solidFill>
                  <a:srgbClr val="6C3D7A"/>
                </a:solidFill>
                <a:latin typeface="Lucida Calligraphy" panose="03010101010101010101" pitchFamily="66" charset="0"/>
                <a:ea typeface="Madani Arabic"/>
                <a:cs typeface="Madani Arabic"/>
                <a:sym typeface="Madani Arabic"/>
                <a:rtl/>
              </a:rPr>
              <a:t>Sara Othman Shehadi </a:t>
            </a:r>
            <a:br>
              <a:rPr lang="en-US" sz="4000" dirty="0">
                <a:solidFill>
                  <a:srgbClr val="6C3D7A"/>
                </a:solidFill>
                <a:latin typeface="Lucida Calligraphy" panose="03010101010101010101" pitchFamily="66" charset="0"/>
                <a:ea typeface="Madani Arabic"/>
                <a:cs typeface="Madani Arabic"/>
                <a:sym typeface="Madani Arabic"/>
                <a:rtl/>
              </a:rPr>
            </a:br>
            <a:r>
              <a:rPr lang="en-US" sz="4000" dirty="0">
                <a:solidFill>
                  <a:srgbClr val="6C3D7A"/>
                </a:solidFill>
                <a:latin typeface="Lucida Calligraphy" panose="03010101010101010101" pitchFamily="66" charset="0"/>
                <a:ea typeface="Madani Arabic"/>
                <a:cs typeface="Madani Arabic"/>
                <a:sym typeface="Madani Arabic"/>
                <a:rtl/>
              </a:rPr>
              <a:t>cs 123</a:t>
            </a:r>
            <a:br>
              <a:rPr lang="en-US" sz="4000" dirty="0">
                <a:solidFill>
                  <a:srgbClr val="6C3D7A"/>
                </a:solidFill>
                <a:latin typeface="Lucida Calligraphy" panose="03010101010101010101" pitchFamily="66" charset="0"/>
                <a:ea typeface="Madani Arabic"/>
                <a:cs typeface="Madani Arabic"/>
                <a:sym typeface="Madani Arabic"/>
                <a:rtl/>
              </a:rPr>
            </a:br>
            <a:r>
              <a:rPr lang="en-US" sz="4000" dirty="0">
                <a:solidFill>
                  <a:srgbClr val="6C3D7A"/>
                </a:solidFill>
                <a:latin typeface="Lucida Calligraphy" panose="03010101010101010101" pitchFamily="66" charset="0"/>
                <a:ea typeface="Madani Arabic"/>
                <a:cs typeface="Madani Arabic"/>
                <a:sym typeface="Madani Arabic"/>
                <a:rtl/>
              </a:rPr>
              <a:t>web programming course </a:t>
            </a:r>
            <a:endParaRPr lang="ar-EG" sz="4000" dirty="0">
              <a:solidFill>
                <a:srgbClr val="6C3D7A"/>
              </a:solidFill>
              <a:latin typeface="Lucida Calligraphy" panose="03010101010101010101" pitchFamily="66" charset="0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5" name="Freeform 5"/>
          <p:cNvSpPr/>
          <p:nvPr/>
        </p:nvSpPr>
        <p:spPr>
          <a:xfrm rot="-7127580" flipH="1">
            <a:off x="15491882" y="743269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3988078" flipH="1">
            <a:off x="-91677" y="6244990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9" y="0"/>
                </a:moveTo>
                <a:lnTo>
                  <a:pt x="0" y="0"/>
                </a:lnTo>
                <a:lnTo>
                  <a:pt x="0" y="4775254"/>
                </a:lnTo>
                <a:lnTo>
                  <a:pt x="3790359" y="4775254"/>
                </a:lnTo>
                <a:lnTo>
                  <a:pt x="379035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8535711" flipH="1">
            <a:off x="82911" y="-858326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9" y="0"/>
                </a:moveTo>
                <a:lnTo>
                  <a:pt x="0" y="0"/>
                </a:lnTo>
                <a:lnTo>
                  <a:pt x="0" y="4775254"/>
                </a:lnTo>
                <a:lnTo>
                  <a:pt x="3790359" y="4775254"/>
                </a:lnTo>
                <a:lnTo>
                  <a:pt x="379035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3056190" y="2294335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2520334" y="8588771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4749240" y="8632617"/>
            <a:ext cx="630267" cy="625683"/>
          </a:xfrm>
          <a:custGeom>
            <a:avLst/>
            <a:gdLst/>
            <a:ahLst/>
            <a:cxnLst/>
            <a:rect l="l" t="t" r="r" b="b"/>
            <a:pathLst>
              <a:path w="630267" h="625683">
                <a:moveTo>
                  <a:pt x="0" y="0"/>
                </a:moveTo>
                <a:lnTo>
                  <a:pt x="630267" y="0"/>
                </a:lnTo>
                <a:lnTo>
                  <a:pt x="630267" y="625683"/>
                </a:lnTo>
                <a:lnTo>
                  <a:pt x="0" y="62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488369" y="4746871"/>
            <a:ext cx="630267" cy="625683"/>
          </a:xfrm>
          <a:custGeom>
            <a:avLst/>
            <a:gdLst/>
            <a:ahLst/>
            <a:cxnLst/>
            <a:rect l="l" t="t" r="r" b="b"/>
            <a:pathLst>
              <a:path w="630267" h="625683">
                <a:moveTo>
                  <a:pt x="0" y="0"/>
                </a:moveTo>
                <a:lnTo>
                  <a:pt x="630267" y="0"/>
                </a:lnTo>
                <a:lnTo>
                  <a:pt x="630267" y="625683"/>
                </a:lnTo>
                <a:lnTo>
                  <a:pt x="0" y="62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271111" y="8051249"/>
            <a:ext cx="1032157" cy="1024650"/>
          </a:xfrm>
          <a:custGeom>
            <a:avLst/>
            <a:gdLst/>
            <a:ahLst/>
            <a:cxnLst/>
            <a:rect l="l" t="t" r="r" b="b"/>
            <a:pathLst>
              <a:path w="1032157" h="1024650">
                <a:moveTo>
                  <a:pt x="0" y="0"/>
                </a:moveTo>
                <a:lnTo>
                  <a:pt x="1032157" y="0"/>
                </a:lnTo>
                <a:lnTo>
                  <a:pt x="1032157" y="1024651"/>
                </a:lnTo>
                <a:lnTo>
                  <a:pt x="0" y="10246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617853" y="1754748"/>
            <a:ext cx="685415" cy="680430"/>
          </a:xfrm>
          <a:custGeom>
            <a:avLst/>
            <a:gdLst/>
            <a:ahLst/>
            <a:cxnLst/>
            <a:rect l="l" t="t" r="r" b="b"/>
            <a:pathLst>
              <a:path w="685415" h="680430">
                <a:moveTo>
                  <a:pt x="0" y="0"/>
                </a:moveTo>
                <a:lnTo>
                  <a:pt x="685415" y="0"/>
                </a:lnTo>
                <a:lnTo>
                  <a:pt x="685415" y="680430"/>
                </a:lnTo>
                <a:lnTo>
                  <a:pt x="0" y="6804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49015" y="4650885"/>
            <a:ext cx="496224" cy="492615"/>
          </a:xfrm>
          <a:custGeom>
            <a:avLst/>
            <a:gdLst/>
            <a:ahLst/>
            <a:cxnLst/>
            <a:rect l="l" t="t" r="r" b="b"/>
            <a:pathLst>
              <a:path w="496224" h="492615">
                <a:moveTo>
                  <a:pt x="0" y="0"/>
                </a:moveTo>
                <a:lnTo>
                  <a:pt x="496224" y="0"/>
                </a:lnTo>
                <a:lnTo>
                  <a:pt x="496224" y="492615"/>
                </a:lnTo>
                <a:lnTo>
                  <a:pt x="0" y="492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111575" y="7719552"/>
            <a:ext cx="850206" cy="844022"/>
          </a:xfrm>
          <a:custGeom>
            <a:avLst/>
            <a:gdLst/>
            <a:ahLst/>
            <a:cxnLst/>
            <a:rect l="l" t="t" r="r" b="b"/>
            <a:pathLst>
              <a:path w="850206" h="844022">
                <a:moveTo>
                  <a:pt x="0" y="0"/>
                </a:moveTo>
                <a:lnTo>
                  <a:pt x="850206" y="0"/>
                </a:lnTo>
                <a:lnTo>
                  <a:pt x="850206" y="844023"/>
                </a:lnTo>
                <a:lnTo>
                  <a:pt x="0" y="844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238083" y="3168230"/>
            <a:ext cx="689591" cy="684575"/>
          </a:xfrm>
          <a:custGeom>
            <a:avLst/>
            <a:gdLst/>
            <a:ahLst/>
            <a:cxnLst/>
            <a:rect l="l" t="t" r="r" b="b"/>
            <a:pathLst>
              <a:path w="689591" h="684575">
                <a:moveTo>
                  <a:pt x="0" y="0"/>
                </a:moveTo>
                <a:lnTo>
                  <a:pt x="689591" y="0"/>
                </a:lnTo>
                <a:lnTo>
                  <a:pt x="689591" y="684575"/>
                </a:lnTo>
                <a:lnTo>
                  <a:pt x="0" y="684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180128">
            <a:off x="469722" y="5735188"/>
            <a:ext cx="3382411" cy="5856989"/>
          </a:xfrm>
          <a:custGeom>
            <a:avLst/>
            <a:gdLst/>
            <a:ahLst/>
            <a:cxnLst/>
            <a:rect l="l" t="t" r="r" b="b"/>
            <a:pathLst>
              <a:path w="3382411" h="5856989">
                <a:moveTo>
                  <a:pt x="0" y="0"/>
                </a:moveTo>
                <a:lnTo>
                  <a:pt x="3382411" y="0"/>
                </a:lnTo>
                <a:lnTo>
                  <a:pt x="3382411" y="5856989"/>
                </a:lnTo>
                <a:lnTo>
                  <a:pt x="0" y="5856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8701130">
            <a:off x="8990191" y="-145463"/>
            <a:ext cx="2790733" cy="3515884"/>
          </a:xfrm>
          <a:custGeom>
            <a:avLst/>
            <a:gdLst/>
            <a:ahLst/>
            <a:cxnLst/>
            <a:rect l="l" t="t" r="r" b="b"/>
            <a:pathLst>
              <a:path w="2790733" h="3515884">
                <a:moveTo>
                  <a:pt x="0" y="0"/>
                </a:moveTo>
                <a:lnTo>
                  <a:pt x="2790733" y="0"/>
                </a:lnTo>
                <a:lnTo>
                  <a:pt x="2790733" y="3515884"/>
                </a:lnTo>
                <a:lnTo>
                  <a:pt x="0" y="35158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5836409">
            <a:off x="15387647" y="5322018"/>
            <a:ext cx="2385038" cy="4127950"/>
          </a:xfrm>
          <a:custGeom>
            <a:avLst/>
            <a:gdLst/>
            <a:ahLst/>
            <a:cxnLst/>
            <a:rect l="l" t="t" r="r" b="b"/>
            <a:pathLst>
              <a:path w="2385038" h="4127950">
                <a:moveTo>
                  <a:pt x="0" y="0"/>
                </a:moveTo>
                <a:lnTo>
                  <a:pt x="2385038" y="0"/>
                </a:lnTo>
                <a:lnTo>
                  <a:pt x="2385038" y="4127950"/>
                </a:lnTo>
                <a:lnTo>
                  <a:pt x="0" y="4127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567353" y="6194632"/>
            <a:ext cx="1015525" cy="1524921"/>
          </a:xfrm>
          <a:custGeom>
            <a:avLst/>
            <a:gdLst/>
            <a:ahLst/>
            <a:cxnLst/>
            <a:rect l="l" t="t" r="r" b="b"/>
            <a:pathLst>
              <a:path w="1015525" h="1524921">
                <a:moveTo>
                  <a:pt x="0" y="0"/>
                </a:moveTo>
                <a:lnTo>
                  <a:pt x="1015526" y="0"/>
                </a:lnTo>
                <a:lnTo>
                  <a:pt x="1015526" y="1524920"/>
                </a:lnTo>
                <a:lnTo>
                  <a:pt x="0" y="15249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2929623" y="1612479"/>
            <a:ext cx="1505909" cy="1193127"/>
          </a:xfrm>
          <a:custGeom>
            <a:avLst/>
            <a:gdLst/>
            <a:ahLst/>
            <a:cxnLst/>
            <a:rect l="l" t="t" r="r" b="b"/>
            <a:pathLst>
              <a:path w="1505909" h="1193127">
                <a:moveTo>
                  <a:pt x="0" y="0"/>
                </a:moveTo>
                <a:lnTo>
                  <a:pt x="1505909" y="0"/>
                </a:lnTo>
                <a:lnTo>
                  <a:pt x="1505909" y="1193127"/>
                </a:lnTo>
                <a:lnTo>
                  <a:pt x="0" y="11931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7127580" flipH="1">
            <a:off x="15491882" y="743269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3604221" y="3910059"/>
            <a:ext cx="11079558" cy="282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1040"/>
              </a:lnSpc>
            </a:pPr>
            <a:r>
              <a:rPr lang="en-US" sz="9600" dirty="0">
                <a:solidFill>
                  <a:srgbClr val="6C3D7A"/>
                </a:solidFill>
                <a:latin typeface="Hagrid"/>
                <a:rtl/>
              </a:rPr>
              <a:t>Thank You:</a:t>
            </a:r>
            <a:br>
              <a:rPr lang="en-US" sz="9600" dirty="0">
                <a:solidFill>
                  <a:srgbClr val="6C3D7A"/>
                </a:solidFill>
                <a:latin typeface="Hagrid"/>
                <a:rtl/>
              </a:rPr>
            </a:br>
            <a:endParaRPr lang="ar-EG" sz="9600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706079" y="5948514"/>
            <a:ext cx="8875841" cy="706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5785"/>
              </a:lnSpc>
              <a:spcBef>
                <a:spcPct val="0"/>
              </a:spcBef>
            </a:pPr>
            <a:r>
              <a:rPr lang="en-US" sz="4400" i="1" dirty="0"/>
              <a:t>"Small details make a big difference."</a:t>
            </a:r>
            <a:endParaRPr lang="ar-EG" sz="4132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007395" y="4722038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204325" y="6962560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176330" y="4669526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44759" y="7161558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367352" y="5665478"/>
            <a:ext cx="2560172" cy="3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126"/>
              </a:lnSpc>
            </a:pP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Website Features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924239" y="7985019"/>
            <a:ext cx="2560172" cy="3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126"/>
              </a:lnSpc>
            </a:pP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Conclusion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536287" y="5506634"/>
            <a:ext cx="2560172" cy="475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9"/>
              </a:lnSpc>
            </a:pPr>
            <a:r>
              <a:rPr lang="ar-EG" sz="2000" dirty="0">
                <a:latin typeface="Hagrid"/>
                <a:ea typeface="Hagrid"/>
                <a:cs typeface="Hagrid"/>
                <a:sym typeface="Hagrid"/>
                <a:rtl/>
              </a:rPr>
              <a:t> </a:t>
            </a:r>
            <a:r>
              <a:rPr lang="en-US" sz="2000" dirty="0">
                <a:latin typeface="Hagrid"/>
                <a:ea typeface="Hagrid"/>
                <a:cs typeface="Hagrid"/>
                <a:sym typeface="Hagrid"/>
                <a:rtl/>
              </a:rPr>
              <a:t>WHO ARE WE?</a:t>
            </a:r>
            <a:endParaRPr lang="ar-EG" sz="2000" dirty="0"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235730" y="7950793"/>
            <a:ext cx="3298144" cy="7803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3126"/>
              </a:lnSpc>
            </a:pP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Project Development Process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1662038" y="8731135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5561451" y="1376373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7378225">
            <a:off x="-729359" y="456516"/>
            <a:ext cx="3779003" cy="4760949"/>
          </a:xfrm>
          <a:custGeom>
            <a:avLst/>
            <a:gdLst/>
            <a:ahLst/>
            <a:cxnLst/>
            <a:rect l="l" t="t" r="r" b="b"/>
            <a:pathLst>
              <a:path w="3779003" h="4760949">
                <a:moveTo>
                  <a:pt x="0" y="0"/>
                </a:moveTo>
                <a:lnTo>
                  <a:pt x="3779003" y="0"/>
                </a:lnTo>
                <a:lnTo>
                  <a:pt x="3779003" y="4760949"/>
                </a:lnTo>
                <a:lnTo>
                  <a:pt x="0" y="4760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7953442">
            <a:off x="-56288" y="-1111960"/>
            <a:ext cx="2874025" cy="4976666"/>
          </a:xfrm>
          <a:custGeom>
            <a:avLst/>
            <a:gdLst/>
            <a:ahLst/>
            <a:cxnLst/>
            <a:rect l="l" t="t" r="r" b="b"/>
            <a:pathLst>
              <a:path w="2874025" h="4976666">
                <a:moveTo>
                  <a:pt x="0" y="0"/>
                </a:moveTo>
                <a:lnTo>
                  <a:pt x="2874025" y="0"/>
                </a:lnTo>
                <a:lnTo>
                  <a:pt x="2874025" y="4976666"/>
                </a:lnTo>
                <a:lnTo>
                  <a:pt x="0" y="49766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E3C3B91C-D4D7-5225-43EA-25FDEC01E549}"/>
              </a:ext>
            </a:extLst>
          </p:cNvPr>
          <p:cNvSpPr txBox="1"/>
          <p:nvPr/>
        </p:nvSpPr>
        <p:spPr>
          <a:xfrm>
            <a:off x="5688562" y="2178522"/>
            <a:ext cx="8082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75000"/>
                  </a:schemeClr>
                </a:solidFill>
                <a:latin typeface="Hagrid" panose="020B0604020202020204" charset="0"/>
              </a:rPr>
              <a:t>Presentation Contents:</a:t>
            </a:r>
          </a:p>
        </p:txBody>
      </p:sp>
      <p:sp>
        <p:nvSpPr>
          <p:cNvPr id="18" name="TextBox 8"/>
          <p:cNvSpPr txBox="1"/>
          <p:nvPr/>
        </p:nvSpPr>
        <p:spPr>
          <a:xfrm>
            <a:off x="3479144" y="4708360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01</a:t>
            </a:r>
          </a:p>
        </p:txBody>
      </p:sp>
      <p:sp>
        <p:nvSpPr>
          <p:cNvPr id="24" name="TextBox 16"/>
          <p:cNvSpPr txBox="1"/>
          <p:nvPr/>
        </p:nvSpPr>
        <p:spPr>
          <a:xfrm>
            <a:off x="2991750" y="5757823"/>
            <a:ext cx="2560172" cy="3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126"/>
              </a:lnSpc>
            </a:pPr>
            <a:r>
              <a:rPr lang="en-US" sz="2501" dirty="0">
                <a:latin typeface="Levenim MT" panose="020F0502020204030204" pitchFamily="2" charset="-79"/>
                <a:ea typeface="Madani Arabic"/>
                <a:cs typeface="Levenim MT" panose="020F0502020204030204" pitchFamily="2" charset="-79"/>
                <a:sym typeface="Madani Arabic"/>
                <a:rtl/>
              </a:rPr>
              <a:t>INTRODUCTION</a:t>
            </a: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25" name="TextBox 6"/>
          <p:cNvSpPr txBox="1"/>
          <p:nvPr/>
        </p:nvSpPr>
        <p:spPr>
          <a:xfrm>
            <a:off x="10724805" y="4610100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03</a:t>
            </a:r>
          </a:p>
        </p:txBody>
      </p:sp>
      <p:sp>
        <p:nvSpPr>
          <p:cNvPr id="26" name="TextBox 14"/>
          <p:cNvSpPr txBox="1"/>
          <p:nvPr/>
        </p:nvSpPr>
        <p:spPr>
          <a:xfrm>
            <a:off x="10080824" y="5632559"/>
            <a:ext cx="260472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dirty="0">
                <a:latin typeface="Hagrid"/>
                <a:ea typeface="Hagrid"/>
                <a:cs typeface="Hagrid"/>
                <a:sym typeface="Hagrid"/>
                <a:rtl/>
              </a:rPr>
              <a:t>KEY POINTERS OF THE PROJECT</a:t>
            </a:r>
            <a:endParaRPr lang="ar-EG" dirty="0"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29" name="TextBox 9">
            <a:extLst>
              <a:ext uri="{FF2B5EF4-FFF2-40B4-BE49-F238E27FC236}">
                <a16:creationId xmlns:a16="http://schemas.microsoft.com/office/drawing/2014/main" id="{05298345-9C01-B1FD-ADB7-A1942C491997}"/>
              </a:ext>
            </a:extLst>
          </p:cNvPr>
          <p:cNvSpPr txBox="1"/>
          <p:nvPr/>
        </p:nvSpPr>
        <p:spPr>
          <a:xfrm>
            <a:off x="3505200" y="6962560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05</a:t>
            </a:r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A178D44D-DFE5-0FB2-3B10-AB67711FE650}"/>
              </a:ext>
            </a:extLst>
          </p:cNvPr>
          <p:cNvSpPr txBox="1"/>
          <p:nvPr/>
        </p:nvSpPr>
        <p:spPr>
          <a:xfrm>
            <a:off x="2773828" y="7985019"/>
            <a:ext cx="2560172" cy="3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126"/>
              </a:lnSpc>
            </a:pP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Execution Strategy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31" name="TextBox 7"/>
          <p:cNvSpPr txBox="1"/>
          <p:nvPr/>
        </p:nvSpPr>
        <p:spPr>
          <a:xfrm>
            <a:off x="10799920" y="7238005"/>
            <a:ext cx="1280086" cy="74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247"/>
              </a:lnSpc>
            </a:pPr>
            <a:r>
              <a:rPr lang="en-US" sz="6399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</a:rPr>
              <a:t>07</a:t>
            </a:r>
          </a:p>
        </p:txBody>
      </p:sp>
      <p:sp>
        <p:nvSpPr>
          <p:cNvPr id="32" name="TextBox 15"/>
          <p:cNvSpPr txBox="1"/>
          <p:nvPr/>
        </p:nvSpPr>
        <p:spPr>
          <a:xfrm>
            <a:off x="9984250" y="8069065"/>
            <a:ext cx="2911425" cy="3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126"/>
              </a:lnSpc>
            </a:pPr>
            <a:r>
              <a:rPr lang="en-US" sz="2501" dirty="0">
                <a:solidFill>
                  <a:srgbClr val="231F20"/>
                </a:solidFill>
                <a:latin typeface="Madani Arabic"/>
                <a:ea typeface="Madani Arabic"/>
                <a:cs typeface="Madani Arabic"/>
                <a:sym typeface="Madani Arabic"/>
                <a:rtl/>
              </a:rPr>
              <a:t>Challenges &amp;Solution </a:t>
            </a:r>
            <a:endParaRPr lang="ar-EG" sz="250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08317" y="3629443"/>
            <a:ext cx="11238464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endParaRPr lang="en-US" sz="2800" b="1" dirty="0"/>
          </a:p>
          <a:p>
            <a:pPr algn="ctr"/>
            <a:r>
              <a:rPr lang="en-US" sz="2800" dirty="0"/>
              <a:t>In the modern world, online shopping is very popular.</a:t>
            </a:r>
            <a:br>
              <a:rPr lang="en-US" sz="2800" dirty="0"/>
            </a:br>
            <a:r>
              <a:rPr lang="en-US" sz="2800" b="1" dirty="0"/>
              <a:t>Lavender Sweet</a:t>
            </a:r>
            <a:r>
              <a:rPr lang="en-US" sz="2800" dirty="0"/>
              <a:t> is a chocolate shop website that allows users to view products, see details, and buy chocolates online.</a:t>
            </a:r>
          </a:p>
          <a:p>
            <a:pPr algn="ctr"/>
            <a:r>
              <a:rPr lang="en-US" sz="2800" dirty="0"/>
              <a:t>The main goals of this website are:</a:t>
            </a:r>
          </a:p>
          <a:p>
            <a:pPr lvl="0" algn="ctr"/>
            <a:r>
              <a:rPr lang="en-US" sz="2800" dirty="0"/>
              <a:t>To make shopping for chocolates easy and convenient</a:t>
            </a:r>
          </a:p>
          <a:p>
            <a:pPr lvl="0" algn="ctr"/>
            <a:r>
              <a:rPr lang="en-US" sz="2800" dirty="0"/>
              <a:t>To display all products with pictures, prices, and descriptions</a:t>
            </a:r>
          </a:p>
          <a:p>
            <a:pPr lvl="0" algn="ctr"/>
            <a:r>
              <a:rPr lang="en-US" sz="2800" dirty="0"/>
              <a:t>To allow users to filter products by type or price</a:t>
            </a:r>
          </a:p>
          <a:p>
            <a:pPr lvl="0" algn="ctr"/>
            <a:r>
              <a:rPr lang="en-US" sz="2800" dirty="0"/>
              <a:t>To provide a simple and attractive interface for a better user experience</a:t>
            </a:r>
          </a:p>
          <a:p>
            <a:pPr algn="ctr"/>
            <a:r>
              <a:rPr lang="en-US" sz="2800" dirty="0"/>
              <a:t>This project helped me understand how to build a full website using </a:t>
            </a:r>
            <a:r>
              <a:rPr lang="en-US" sz="2800" b="1" dirty="0"/>
              <a:t>HTML, CSS, PHP, and MySQL</a:t>
            </a:r>
            <a:r>
              <a:rPr lang="en-US" sz="2800" dirty="0"/>
              <a:t>, and how to manage products and orders in a database.</a:t>
            </a:r>
          </a:p>
          <a:p>
            <a:pPr algn="ctr"/>
            <a:r>
              <a:rPr lang="ar-SA" sz="2800" dirty="0"/>
              <a:t> </a:t>
            </a:r>
            <a:endParaRPr lang="en-US" sz="2800" dirty="0"/>
          </a:p>
        </p:txBody>
      </p:sp>
      <p:sp>
        <p:nvSpPr>
          <p:cNvPr id="3" name="TextBox 3"/>
          <p:cNvSpPr txBox="1"/>
          <p:nvPr/>
        </p:nvSpPr>
        <p:spPr>
          <a:xfrm>
            <a:off x="6248400" y="2504325"/>
            <a:ext cx="4936442" cy="70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509"/>
              </a:lnSpc>
            </a:pPr>
            <a:r>
              <a:rPr lang="en-US" sz="8800" b="1" dirty="0">
                <a:solidFill>
                  <a:schemeClr val="accent4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 </a:t>
            </a:r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Introduction</a:t>
            </a:r>
            <a:endParaRPr lang="ar-EG" sz="5499" dirty="0">
              <a:solidFill>
                <a:srgbClr val="6C3D7A"/>
              </a:solidFill>
              <a:latin typeface="Hagrid"/>
              <a:sym typeface="Hagrid"/>
              <a:rtl/>
            </a:endParaRPr>
          </a:p>
        </p:txBody>
      </p:sp>
      <p:sp>
        <p:nvSpPr>
          <p:cNvPr id="4" name="Freeform 4"/>
          <p:cNvSpPr/>
          <p:nvPr/>
        </p:nvSpPr>
        <p:spPr>
          <a:xfrm rot="1202925">
            <a:off x="270220" y="5735188"/>
            <a:ext cx="3382411" cy="5856989"/>
          </a:xfrm>
          <a:custGeom>
            <a:avLst/>
            <a:gdLst/>
            <a:ahLst/>
            <a:cxnLst/>
            <a:rect l="l" t="t" r="r" b="b"/>
            <a:pathLst>
              <a:path w="3382411" h="5856989">
                <a:moveTo>
                  <a:pt x="0" y="0"/>
                </a:moveTo>
                <a:lnTo>
                  <a:pt x="3382411" y="0"/>
                </a:lnTo>
                <a:lnTo>
                  <a:pt x="3382411" y="5856989"/>
                </a:lnTo>
                <a:lnTo>
                  <a:pt x="0" y="5856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591602">
            <a:off x="15777455" y="6400836"/>
            <a:ext cx="2385038" cy="4127950"/>
          </a:xfrm>
          <a:custGeom>
            <a:avLst/>
            <a:gdLst/>
            <a:ahLst/>
            <a:cxnLst/>
            <a:rect l="l" t="t" r="r" b="b"/>
            <a:pathLst>
              <a:path w="2385038" h="4127950">
                <a:moveTo>
                  <a:pt x="0" y="0"/>
                </a:moveTo>
                <a:lnTo>
                  <a:pt x="2385037" y="0"/>
                </a:lnTo>
                <a:lnTo>
                  <a:pt x="2385037" y="4127950"/>
                </a:lnTo>
                <a:lnTo>
                  <a:pt x="0" y="4127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552338" y="8663683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4020791" y="1343023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7127580" flipH="1">
            <a:off x="15491882" y="743269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095105" y="4897860"/>
            <a:ext cx="12256263" cy="3016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dirty="0"/>
              <a:t>Welcome to </a:t>
            </a:r>
            <a:r>
              <a:rPr lang="en-US" sz="2800" b="1" dirty="0"/>
              <a:t>Lavender Sweet</a:t>
            </a:r>
            <a:r>
              <a:rPr lang="en-US" sz="2800" dirty="0"/>
              <a:t>, a brand inspired by simple beauty, soft details, and the calming feel of lavender.</a:t>
            </a:r>
            <a:br>
              <a:rPr lang="en-US" sz="2800" dirty="0"/>
            </a:br>
            <a:r>
              <a:rPr lang="en-US" sz="2800" dirty="0"/>
              <a:t>Founded by </a:t>
            </a:r>
            <a:r>
              <a:rPr lang="en-US" sz="2800" b="1" dirty="0"/>
              <a:t>Sara</a:t>
            </a:r>
            <a:r>
              <a:rPr lang="en-US" sz="2800" dirty="0"/>
              <a:t>, Lavender Sweet was created to offer products that are simple, elegant, and made with care.</a:t>
            </a:r>
          </a:p>
          <a:p>
            <a:pPr algn="ctr"/>
            <a:r>
              <a:rPr lang="en-US" sz="2800" dirty="0"/>
              <a:t>Each item is designed to bring comfort, charm, and a little touch of sophistication. At Lavender Sweet, we believe that small details can make everyday moments more special and beautiful.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4800" y="2628478"/>
            <a:ext cx="15250124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09"/>
              </a:lnSpc>
            </a:pPr>
            <a:r>
              <a:rPr lang="ar-EG" sz="54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  <a:rtl/>
              </a:rPr>
              <a:t> </a:t>
            </a:r>
            <a:r>
              <a:rPr lang="en-US" sz="54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  <a:rtl/>
              </a:rPr>
              <a:t>Who are we?</a:t>
            </a:r>
            <a:endParaRPr lang="ar-EG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7" name="Freeform 7"/>
          <p:cNvSpPr/>
          <p:nvPr/>
        </p:nvSpPr>
        <p:spPr>
          <a:xfrm rot="4526259">
            <a:off x="781364" y="6322197"/>
            <a:ext cx="3382411" cy="5856989"/>
          </a:xfrm>
          <a:custGeom>
            <a:avLst/>
            <a:gdLst/>
            <a:ahLst/>
            <a:cxnLst/>
            <a:rect l="l" t="t" r="r" b="b"/>
            <a:pathLst>
              <a:path w="3382411" h="5856989">
                <a:moveTo>
                  <a:pt x="0" y="0"/>
                </a:moveTo>
                <a:lnTo>
                  <a:pt x="3382411" y="0"/>
                </a:lnTo>
                <a:lnTo>
                  <a:pt x="3382411" y="5856989"/>
                </a:lnTo>
                <a:lnTo>
                  <a:pt x="0" y="5856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746187" y="4361744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7298617" flipH="1">
            <a:off x="15680498" y="477490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Freeform 10"/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4570436" y="957304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6541023" y="7177755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3" name="صورة 12">
            <a:extLst>
              <a:ext uri="{FF2B5EF4-FFF2-40B4-BE49-F238E27FC236}">
                <a16:creationId xmlns:a16="http://schemas.microsoft.com/office/drawing/2014/main" id="{55BD78EE-3C29-05F6-EB1B-10619CBDF4D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2711" b="6597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554" b="29873"/>
          <a:stretch>
            <a:fillRect/>
          </a:stretch>
        </p:blipFill>
        <p:spPr bwMode="auto">
          <a:xfrm rot="797881">
            <a:off x="3236573" y="2285044"/>
            <a:ext cx="1570355" cy="11601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D535B5-9C0C-C59E-CE45-2AD176FCF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740CC09E-CCD3-2572-524F-0A397F169684}"/>
              </a:ext>
            </a:extLst>
          </p:cNvPr>
          <p:cNvSpPr txBox="1"/>
          <p:nvPr/>
        </p:nvSpPr>
        <p:spPr>
          <a:xfrm>
            <a:off x="7992172" y="1120834"/>
            <a:ext cx="7230016" cy="78790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Brand Identity: </a:t>
            </a:r>
          </a:p>
          <a:p>
            <a:r>
              <a:rPr lang="en-US" sz="3200" dirty="0"/>
              <a:t>Lavender Sweet is inspired by simplicity, elegance, and the calming feel of lavender.</a:t>
            </a:r>
          </a:p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Purpose:</a:t>
            </a:r>
          </a:p>
          <a:p>
            <a:r>
              <a:rPr lang="en-US" sz="3200" dirty="0"/>
              <a:t> To offer soft, beautiful, and carefully designed products that bring comfort and charm.</a:t>
            </a:r>
          </a:p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Target Audience: </a:t>
            </a:r>
          </a:p>
          <a:p>
            <a:r>
              <a:rPr lang="en-US" sz="3200" dirty="0"/>
              <a:t>People who appreciate simple, aesthetic, and calming designs.</a:t>
            </a:r>
          </a:p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Design Style:</a:t>
            </a:r>
          </a:p>
          <a:p>
            <a:r>
              <a:rPr lang="en-US" sz="3200" dirty="0"/>
              <a:t> Soft colors, clean layouts, and small details that create a peaceful look.</a:t>
            </a:r>
          </a:p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</a:rPr>
              <a:t>Products: </a:t>
            </a:r>
          </a:p>
          <a:p>
            <a:r>
              <a:rPr lang="en-US" sz="3200" dirty="0"/>
              <a:t>Items made with care, combining beauty with practical use</a:t>
            </a: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DEA6C4C9-0298-0DA7-CC0D-D35B5C5AB38E}"/>
              </a:ext>
            </a:extLst>
          </p:cNvPr>
          <p:cNvSpPr/>
          <p:nvPr/>
        </p:nvSpPr>
        <p:spPr>
          <a:xfrm rot="2862460">
            <a:off x="1677827" y="5850815"/>
            <a:ext cx="3382411" cy="5856989"/>
          </a:xfrm>
          <a:custGeom>
            <a:avLst/>
            <a:gdLst/>
            <a:ahLst/>
            <a:cxnLst/>
            <a:rect l="l" t="t" r="r" b="b"/>
            <a:pathLst>
              <a:path w="3382411" h="5856989">
                <a:moveTo>
                  <a:pt x="0" y="0"/>
                </a:moveTo>
                <a:lnTo>
                  <a:pt x="3382411" y="0"/>
                </a:lnTo>
                <a:lnTo>
                  <a:pt x="3382411" y="5856989"/>
                </a:lnTo>
                <a:lnTo>
                  <a:pt x="0" y="5856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239DAB3D-8015-BD1A-D2B9-36B71EEB42E8}"/>
              </a:ext>
            </a:extLst>
          </p:cNvPr>
          <p:cNvSpPr/>
          <p:nvPr/>
        </p:nvSpPr>
        <p:spPr>
          <a:xfrm>
            <a:off x="1746187" y="4361744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D088D8B-AB33-0838-5E7B-D66034FB66EC}"/>
              </a:ext>
            </a:extLst>
          </p:cNvPr>
          <p:cNvSpPr/>
          <p:nvPr/>
        </p:nvSpPr>
        <p:spPr>
          <a:xfrm rot="-7298617" flipH="1">
            <a:off x="15680498" y="477490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ECF2995-DC1F-BF33-F656-47E647FBE806}"/>
              </a:ext>
            </a:extLst>
          </p:cNvPr>
          <p:cNvSpPr/>
          <p:nvPr/>
        </p:nvSpPr>
        <p:spPr>
          <a:xfrm rot="-8597497">
            <a:off x="16311825" y="-1109539"/>
            <a:ext cx="2117359" cy="3076066"/>
          </a:xfrm>
          <a:custGeom>
            <a:avLst/>
            <a:gdLst/>
            <a:ahLst/>
            <a:cxnLst/>
            <a:rect l="l" t="t" r="r" b="b"/>
            <a:pathLst>
              <a:path w="2117359" h="3076066">
                <a:moveTo>
                  <a:pt x="0" y="0"/>
                </a:moveTo>
                <a:lnTo>
                  <a:pt x="2117359" y="0"/>
                </a:lnTo>
                <a:lnTo>
                  <a:pt x="2117359" y="3076067"/>
                </a:lnTo>
                <a:lnTo>
                  <a:pt x="0" y="30760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0AD230FD-80D9-1647-790F-7BEEC6DC03EB}"/>
              </a:ext>
            </a:extLst>
          </p:cNvPr>
          <p:cNvSpPr/>
          <p:nvPr/>
        </p:nvSpPr>
        <p:spPr>
          <a:xfrm>
            <a:off x="14570436" y="957304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630FDA49-5309-5B6B-E577-08D20CA3B764}"/>
              </a:ext>
            </a:extLst>
          </p:cNvPr>
          <p:cNvSpPr/>
          <p:nvPr/>
        </p:nvSpPr>
        <p:spPr>
          <a:xfrm>
            <a:off x="16541023" y="7177755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3" name="صورة 12">
            <a:extLst>
              <a:ext uri="{FF2B5EF4-FFF2-40B4-BE49-F238E27FC236}">
                <a16:creationId xmlns:a16="http://schemas.microsoft.com/office/drawing/2014/main" id="{B191A3A1-5D55-1686-A96A-4CD81F5B031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2711" b="6597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554" b="29873"/>
          <a:stretch>
            <a:fillRect/>
          </a:stretch>
        </p:blipFill>
        <p:spPr bwMode="auto">
          <a:xfrm rot="797881">
            <a:off x="1094550" y="1122354"/>
            <a:ext cx="1570355" cy="11601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2"/>
          <p:cNvSpPr txBox="1"/>
          <p:nvPr/>
        </p:nvSpPr>
        <p:spPr>
          <a:xfrm>
            <a:off x="1981200" y="2725928"/>
            <a:ext cx="6010972" cy="2831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dirty="0">
                <a:solidFill>
                  <a:srgbClr val="6C3D7A"/>
                </a:solidFill>
                <a:latin typeface="Hagrid"/>
                <a:ea typeface="Hagrid"/>
                <a:cs typeface="Hagrid"/>
                <a:sym typeface="Hagrid"/>
                <a:rtl/>
              </a:rPr>
              <a:t>KEY POINTERS OF THE PROJECT:</a:t>
            </a:r>
            <a:endParaRPr lang="ar-EG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</p:spTree>
    <p:extLst>
      <p:ext uri="{BB962C8B-B14F-4D97-AF65-F5344CB8AC3E}">
        <p14:creationId xmlns:p14="http://schemas.microsoft.com/office/powerpoint/2010/main" val="351222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159163" y="2604786"/>
            <a:ext cx="8982881" cy="6401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lvl="1" indent="-457200">
              <a:buFontTx/>
              <a:buChar char="-"/>
            </a:pPr>
            <a:r>
              <a:rPr lang="en-US" sz="3200" dirty="0"/>
              <a:t>Home page with a soft, welcoming design</a:t>
            </a:r>
          </a:p>
          <a:p>
            <a:pPr marL="914400" lvl="1" indent="-457200">
              <a:buFontTx/>
              <a:buChar char="-"/>
            </a:pPr>
            <a:endParaRPr lang="en-US" sz="3200" dirty="0"/>
          </a:p>
          <a:p>
            <a:pPr marL="914400" lvl="1" indent="-457200">
              <a:buFontTx/>
              <a:buChar char="-"/>
            </a:pPr>
            <a:r>
              <a:rPr lang="en-US" sz="3200" dirty="0"/>
              <a:t>Product pages with clear details</a:t>
            </a:r>
          </a:p>
          <a:p>
            <a:pPr marL="914400" lvl="1" indent="-457200">
              <a:buFontTx/>
              <a:buChar char="-"/>
            </a:pPr>
            <a:endParaRPr lang="en-US" sz="3200" dirty="0"/>
          </a:p>
          <a:p>
            <a:pPr marL="914400" lvl="1" indent="-457200">
              <a:buFontTx/>
              <a:buChar char="-"/>
            </a:pPr>
            <a:r>
              <a:rPr lang="en-US" sz="3200" dirty="0"/>
              <a:t>Cart and checkout system</a:t>
            </a:r>
          </a:p>
          <a:p>
            <a:pPr marL="914400" lvl="1" indent="-457200">
              <a:buFontTx/>
              <a:buChar char="-"/>
            </a:pPr>
            <a:endParaRPr lang="en-US" sz="3200" dirty="0"/>
          </a:p>
          <a:p>
            <a:pPr marL="914400" lvl="1" indent="-457200">
              <a:buFontTx/>
              <a:buChar char="-"/>
            </a:pPr>
            <a:r>
              <a:rPr lang="en-US" sz="3200" dirty="0"/>
              <a:t>User login and registration</a:t>
            </a:r>
          </a:p>
          <a:p>
            <a:pPr marL="914400" lvl="1" indent="-457200">
              <a:buFontTx/>
              <a:buChar char="-"/>
            </a:pPr>
            <a:endParaRPr lang="en-US" sz="3200" dirty="0"/>
          </a:p>
          <a:p>
            <a:r>
              <a:rPr lang="en-US" sz="3200" b="1" dirty="0"/>
              <a:t>      - Database System:</a:t>
            </a:r>
            <a:r>
              <a:rPr lang="en-US" sz="3200" dirty="0"/>
              <a:t> Organized tables for users,</a:t>
            </a:r>
          </a:p>
          <a:p>
            <a:r>
              <a:rPr lang="en-US" sz="3200" dirty="0"/>
              <a:t>            products, orders, and cart management.</a:t>
            </a:r>
          </a:p>
          <a:p>
            <a:endParaRPr lang="en-US" sz="3200" dirty="0"/>
          </a:p>
          <a:p>
            <a:r>
              <a:rPr lang="en-US" sz="3200" b="1" dirty="0"/>
              <a:t>    -Goal:</a:t>
            </a:r>
            <a:r>
              <a:rPr lang="en-US" sz="3200" dirty="0"/>
              <a:t> Create a smooth, beautiful shopping experience that feels calm and enjoyable.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81322" y="395844"/>
            <a:ext cx="7285124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059"/>
              </a:lnSpc>
            </a:pPr>
            <a:endParaRPr lang="en-US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  <a:p>
            <a:pPr algn="r" rtl="1">
              <a:lnSpc>
                <a:spcPts val="5059"/>
              </a:lnSpc>
            </a:pPr>
            <a:endParaRPr lang="en-US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  <a:p>
            <a:pPr algn="r" rtl="1">
              <a:lnSpc>
                <a:spcPts val="5059"/>
              </a:lnSpc>
            </a:pPr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Website Features</a:t>
            </a:r>
            <a:r>
              <a:rPr lang="en-US" sz="6000" b="1" dirty="0">
                <a:solidFill>
                  <a:schemeClr val="accent4">
                    <a:lumMod val="75000"/>
                  </a:schemeClr>
                </a:solidFill>
              </a:rPr>
              <a:t>:</a:t>
            </a:r>
            <a:endParaRPr lang="en-US" sz="6000" dirty="0">
              <a:solidFill>
                <a:schemeClr val="accent4">
                  <a:lumMod val="75000"/>
                </a:schemeClr>
              </a:solidFill>
            </a:endParaRPr>
          </a:p>
          <a:p>
            <a:pPr algn="r" rtl="1">
              <a:lnSpc>
                <a:spcPts val="5059"/>
              </a:lnSpc>
            </a:pPr>
            <a:endParaRPr lang="ar-EG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4428984" y="9087257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8314518" y="416016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7127580" flipH="1">
            <a:off x="15529216" y="-134443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5"/>
                </a:lnTo>
                <a:lnTo>
                  <a:pt x="3790358" y="4775255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7481578">
            <a:off x="15814999" y="-935662"/>
            <a:ext cx="2268838" cy="3928725"/>
          </a:xfrm>
          <a:custGeom>
            <a:avLst/>
            <a:gdLst/>
            <a:ahLst/>
            <a:cxnLst/>
            <a:rect l="l" t="t" r="r" b="b"/>
            <a:pathLst>
              <a:path w="2268838" h="3928725">
                <a:moveTo>
                  <a:pt x="0" y="0"/>
                </a:moveTo>
                <a:lnTo>
                  <a:pt x="2268839" y="0"/>
                </a:lnTo>
                <a:lnTo>
                  <a:pt x="2268839" y="3928724"/>
                </a:lnTo>
                <a:lnTo>
                  <a:pt x="0" y="39287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2" name="صورة 11" descr="صورة تحتوي على فاكهة, الحلوى, الحلويات, وجبة خفيفة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77D8481A-3483-623D-A629-84974AF86C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33" y="1523812"/>
            <a:ext cx="5380226" cy="69212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691379" y="4811311"/>
            <a:ext cx="6208303" cy="3877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/>
              <a:t>Planning the idea</a:t>
            </a:r>
            <a:br>
              <a:rPr lang="en-US" sz="2800" dirty="0"/>
            </a:br>
            <a:r>
              <a:rPr lang="en-US" sz="2800" dirty="0"/>
              <a:t>Defined the project goal and main features.</a:t>
            </a:r>
          </a:p>
          <a:p>
            <a:r>
              <a:rPr lang="en-US" sz="2800" b="1" dirty="0"/>
              <a:t>Designing the interface</a:t>
            </a:r>
            <a:br>
              <a:rPr lang="en-US" sz="2800" dirty="0"/>
            </a:br>
            <a:r>
              <a:rPr lang="en-US" sz="2800" dirty="0"/>
              <a:t>Created a simple, soft design inspired by lavender colors.</a:t>
            </a:r>
          </a:p>
          <a:p>
            <a:r>
              <a:rPr lang="en-US" sz="2800" b="1" dirty="0"/>
              <a:t>Building the front-end</a:t>
            </a:r>
            <a:br>
              <a:rPr lang="en-US" sz="2800" dirty="0"/>
            </a:br>
            <a:r>
              <a:rPr lang="en-US" sz="2800" dirty="0"/>
              <a:t>Developed pages using HTML &amp; CSS with clean layouts and smooth user experience.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05354" y="4457385"/>
            <a:ext cx="6300865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800" b="1" dirty="0"/>
              <a:t>Developing the back-end</a:t>
            </a:r>
            <a:br>
              <a:rPr lang="en-US" sz="2800" dirty="0"/>
            </a:br>
            <a:r>
              <a:rPr lang="en-US" sz="2800" dirty="0"/>
              <a:t>Connected the website to the database using PHP and added login, cart, and checkout features.</a:t>
            </a:r>
          </a:p>
          <a:p>
            <a:r>
              <a:rPr lang="en-US" sz="2800" b="1" dirty="0"/>
              <a:t>Creating the database</a:t>
            </a:r>
            <a:br>
              <a:rPr lang="en-US" sz="2800" dirty="0"/>
            </a:br>
            <a:r>
              <a:rPr lang="en-US" sz="2800" dirty="0"/>
              <a:t>Built tables for users, products, cart, and orders with organized relations.</a:t>
            </a:r>
          </a:p>
          <a:p>
            <a:r>
              <a:rPr lang="en-US" sz="2800" b="1" dirty="0"/>
              <a:t>Testing the system</a:t>
            </a:r>
            <a:br>
              <a:rPr lang="en-US" sz="2800" dirty="0"/>
            </a:br>
            <a:r>
              <a:rPr lang="en-US" sz="2800" dirty="0"/>
              <a:t>Checked product display, cart functions, and order process, then fixed issues.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34464" y="2247900"/>
            <a:ext cx="6732845" cy="1962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5059"/>
              </a:lnSpc>
            </a:pPr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Execution Strategy</a:t>
            </a:r>
          </a:p>
          <a:p>
            <a:pPr algn="ctr" rtl="1">
              <a:lnSpc>
                <a:spcPts val="5059"/>
              </a:lnSpc>
            </a:pPr>
            <a:endParaRPr lang="ar-EG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11" name="Freeform 11"/>
          <p:cNvSpPr/>
          <p:nvPr/>
        </p:nvSpPr>
        <p:spPr>
          <a:xfrm rot="-7127580" flipH="1">
            <a:off x="15529216" y="104051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4"/>
                </a:lnTo>
                <a:lnTo>
                  <a:pt x="3790358" y="4775254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7481578">
            <a:off x="15814999" y="-935662"/>
            <a:ext cx="2268838" cy="3928725"/>
          </a:xfrm>
          <a:custGeom>
            <a:avLst/>
            <a:gdLst/>
            <a:ahLst/>
            <a:cxnLst/>
            <a:rect l="l" t="t" r="r" b="b"/>
            <a:pathLst>
              <a:path w="2268838" h="3928725">
                <a:moveTo>
                  <a:pt x="0" y="0"/>
                </a:moveTo>
                <a:lnTo>
                  <a:pt x="2268839" y="0"/>
                </a:lnTo>
                <a:lnTo>
                  <a:pt x="2268839" y="3928724"/>
                </a:lnTo>
                <a:lnTo>
                  <a:pt x="0" y="39287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7378225">
            <a:off x="-175599" y="-478607"/>
            <a:ext cx="3545451" cy="4466710"/>
          </a:xfrm>
          <a:custGeom>
            <a:avLst/>
            <a:gdLst/>
            <a:ahLst/>
            <a:cxnLst/>
            <a:rect l="l" t="t" r="r" b="b"/>
            <a:pathLst>
              <a:path w="3545451" h="4466710">
                <a:moveTo>
                  <a:pt x="0" y="0"/>
                </a:moveTo>
                <a:lnTo>
                  <a:pt x="3545452" y="0"/>
                </a:lnTo>
                <a:lnTo>
                  <a:pt x="3545452" y="4466710"/>
                </a:lnTo>
                <a:lnTo>
                  <a:pt x="0" y="4466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4435532" y="1668229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119937" y="8434851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1" y="0"/>
                </a:lnTo>
                <a:lnTo>
                  <a:pt x="829481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992725" y="4068331"/>
            <a:ext cx="1805190" cy="1812857"/>
            <a:chOff x="0" y="0"/>
            <a:chExt cx="812800" cy="8162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6252"/>
            </a:xfrm>
            <a:custGeom>
              <a:avLst/>
              <a:gdLst/>
              <a:ahLst/>
              <a:cxnLst/>
              <a:rect l="l" t="t" r="r" b="b"/>
              <a:pathLst>
                <a:path w="812800" h="816252">
                  <a:moveTo>
                    <a:pt x="406400" y="0"/>
                  </a:moveTo>
                  <a:cubicBezTo>
                    <a:pt x="181951" y="0"/>
                    <a:pt x="0" y="182724"/>
                    <a:pt x="0" y="408126"/>
                  </a:cubicBezTo>
                  <a:cubicBezTo>
                    <a:pt x="0" y="633528"/>
                    <a:pt x="181951" y="816252"/>
                    <a:pt x="406400" y="816252"/>
                  </a:cubicBezTo>
                  <a:cubicBezTo>
                    <a:pt x="630849" y="816252"/>
                    <a:pt x="812800" y="633528"/>
                    <a:pt x="812800" y="408126"/>
                  </a:cubicBezTo>
                  <a:cubicBezTo>
                    <a:pt x="812800" y="18272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A3CD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-18726"/>
              <a:ext cx="660400" cy="75845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580"/>
                </a:lnSpc>
                <a:spcBef>
                  <a:spcPct val="0"/>
                </a:spcBef>
              </a:pPr>
              <a:r>
                <a:rPr lang="en-US" sz="4700" dirty="0">
                  <a:solidFill>
                    <a:srgbClr val="F4EFEA"/>
                  </a:solidFill>
                  <a:latin typeface="Hagrid"/>
                  <a:ea typeface="Hagrid"/>
                  <a:cs typeface="Hagrid"/>
                  <a:sym typeface="Hagrid"/>
                </a:rPr>
                <a:t>04</a:t>
              </a:r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4282806" y="4974760"/>
            <a:ext cx="9722391" cy="17274"/>
          </a:xfrm>
          <a:prstGeom prst="line">
            <a:avLst/>
          </a:prstGeom>
          <a:ln w="76200" cap="rnd">
            <a:solidFill>
              <a:srgbClr val="6C3D7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6171246" y="3974525"/>
            <a:ext cx="1805190" cy="1888663"/>
            <a:chOff x="0" y="-17133"/>
            <a:chExt cx="812800" cy="8503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33252"/>
            </a:xfrm>
            <a:custGeom>
              <a:avLst/>
              <a:gdLst/>
              <a:ahLst/>
              <a:cxnLst/>
              <a:rect l="l" t="t" r="r" b="b"/>
              <a:pathLst>
                <a:path w="812800" h="833252">
                  <a:moveTo>
                    <a:pt x="406400" y="0"/>
                  </a:moveTo>
                  <a:cubicBezTo>
                    <a:pt x="181951" y="0"/>
                    <a:pt x="0" y="186530"/>
                    <a:pt x="0" y="416626"/>
                  </a:cubicBezTo>
                  <a:cubicBezTo>
                    <a:pt x="0" y="646722"/>
                    <a:pt x="181951" y="833252"/>
                    <a:pt x="406400" y="833252"/>
                  </a:cubicBezTo>
                  <a:cubicBezTo>
                    <a:pt x="630849" y="833252"/>
                    <a:pt x="812800" y="646722"/>
                    <a:pt x="812800" y="416626"/>
                  </a:cubicBezTo>
                  <a:cubicBezTo>
                    <a:pt x="812800" y="18653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3D7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-17133"/>
              <a:ext cx="660400" cy="772267"/>
            </a:xfrm>
            <a:prstGeom prst="rect">
              <a:avLst/>
            </a:prstGeom>
          </p:spPr>
          <p:txBody>
            <a:bodyPr lIns="20451" tIns="20451" rIns="20451" bIns="20451" rtlCol="0" anchor="ctr"/>
            <a:lstStyle/>
            <a:p>
              <a:pPr algn="ctr">
                <a:lnSpc>
                  <a:spcPts val="6580"/>
                </a:lnSpc>
                <a:spcBef>
                  <a:spcPct val="0"/>
                </a:spcBef>
              </a:pPr>
              <a:r>
                <a:rPr lang="en-US" sz="4700" dirty="0">
                  <a:solidFill>
                    <a:srgbClr val="F4EFEA"/>
                  </a:solidFill>
                  <a:latin typeface="Hagrid"/>
                  <a:ea typeface="Hagrid"/>
                  <a:cs typeface="Hagrid"/>
                  <a:sym typeface="Hagrid"/>
                </a:rPr>
                <a:t>02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432207" y="6748054"/>
            <a:ext cx="3686273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US" sz="2800" dirty="0">
              <a:solidFill>
                <a:srgbClr val="D7BFD1"/>
              </a:solidFill>
            </a:endParaRPr>
          </a:p>
          <a:p>
            <a:r>
              <a:rPr lang="en-US" sz="2800" dirty="0">
                <a:solidFill>
                  <a:srgbClr val="CAA3CD"/>
                </a:solidFill>
              </a:rPr>
              <a:t>Built tables for users, products, cart, and orders with organized relations, then tested the system and fixed issues.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95841" y="6240750"/>
            <a:ext cx="4295873" cy="1095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2815"/>
              </a:lnSpc>
            </a:pPr>
            <a:r>
              <a:rPr lang="en-US" sz="3200" b="1" dirty="0">
                <a:solidFill>
                  <a:srgbClr val="CAA3CD"/>
                </a:solidFill>
              </a:rPr>
              <a:t>Creating and organizing the database</a:t>
            </a:r>
            <a:br>
              <a:rPr lang="en-US" sz="3200" b="1" dirty="0">
                <a:solidFill>
                  <a:srgbClr val="CAA3CD"/>
                </a:solidFill>
              </a:rPr>
            </a:br>
            <a:endParaRPr lang="ar-EG" sz="3199" b="1" dirty="0">
              <a:solidFill>
                <a:srgbClr val="CAA3CD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347419" y="7325457"/>
            <a:ext cx="3202925" cy="1329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3499"/>
              </a:lnSpc>
            </a:pPr>
            <a:r>
              <a:rPr lang="en-US" sz="2800" dirty="0">
                <a:solidFill>
                  <a:srgbClr val="6C3D7A"/>
                </a:solidFill>
              </a:rPr>
              <a:t>Created a simple, soft design inspired by lavender colors.</a:t>
            </a:r>
            <a:endParaRPr lang="ar-EG" sz="2499" dirty="0">
              <a:solidFill>
                <a:srgbClr val="6C3D7A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193164" y="6229708"/>
            <a:ext cx="3761355" cy="1095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2815"/>
              </a:lnSpc>
            </a:pPr>
            <a:r>
              <a:rPr lang="en-US" sz="3200" b="1" dirty="0">
                <a:solidFill>
                  <a:srgbClr val="6C3D7A"/>
                </a:solidFill>
              </a:rPr>
              <a:t>Designing the interface</a:t>
            </a:r>
            <a:br>
              <a:rPr lang="en-US" sz="3200" b="1" dirty="0">
                <a:solidFill>
                  <a:srgbClr val="6C3D7A"/>
                </a:solidFill>
              </a:rPr>
            </a:br>
            <a:endParaRPr lang="ar-EG" sz="3199" b="1" dirty="0">
              <a:solidFill>
                <a:srgbClr val="6C3D7A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3068108" y="1540499"/>
            <a:ext cx="11772823" cy="1962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5059"/>
              </a:lnSpc>
            </a:pPr>
            <a:r>
              <a:rPr lang="en-US" sz="6000" b="1" dirty="0">
                <a:solidFill>
                  <a:srgbClr val="6C3D7A"/>
                </a:solidFill>
                <a:latin typeface="Lucida Calligraphy" panose="03010101010101010101" pitchFamily="66" charset="0"/>
              </a:rPr>
              <a:t>“Project Development Process”</a:t>
            </a:r>
            <a:br>
              <a:rPr lang="en-US" sz="6000" dirty="0">
                <a:solidFill>
                  <a:srgbClr val="6C3D7A"/>
                </a:solidFill>
                <a:latin typeface="Lucida Calligraphy" panose="03010101010101010101" pitchFamily="66" charset="0"/>
              </a:rPr>
            </a:br>
            <a:endParaRPr lang="ar-EG" sz="5499" dirty="0">
              <a:solidFill>
                <a:srgbClr val="6C3D7A"/>
              </a:solidFill>
              <a:latin typeface="Lucida Calligraphy" panose="03010101010101010101" pitchFamily="66" charset="0"/>
              <a:ea typeface="Hagrid"/>
              <a:cs typeface="Hagrid"/>
              <a:sym typeface="Hagrid"/>
              <a:rtl/>
            </a:endParaRPr>
          </a:p>
        </p:txBody>
      </p:sp>
      <p:sp>
        <p:nvSpPr>
          <p:cNvPr id="24" name="Freeform 24"/>
          <p:cNvSpPr/>
          <p:nvPr/>
        </p:nvSpPr>
        <p:spPr>
          <a:xfrm rot="-7127580" flipH="1">
            <a:off x="15529216" y="104051"/>
            <a:ext cx="3790358" cy="4775255"/>
          </a:xfrm>
          <a:custGeom>
            <a:avLst/>
            <a:gdLst/>
            <a:ahLst/>
            <a:cxnLst/>
            <a:rect l="l" t="t" r="r" b="b"/>
            <a:pathLst>
              <a:path w="3790358" h="4775255">
                <a:moveTo>
                  <a:pt x="3790358" y="0"/>
                </a:moveTo>
                <a:lnTo>
                  <a:pt x="0" y="0"/>
                </a:lnTo>
                <a:lnTo>
                  <a:pt x="0" y="4775254"/>
                </a:lnTo>
                <a:lnTo>
                  <a:pt x="3790358" y="4775254"/>
                </a:lnTo>
                <a:lnTo>
                  <a:pt x="379035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 rot="-7481578">
            <a:off x="15814999" y="-935662"/>
            <a:ext cx="2268838" cy="3928725"/>
          </a:xfrm>
          <a:custGeom>
            <a:avLst/>
            <a:gdLst/>
            <a:ahLst/>
            <a:cxnLst/>
            <a:rect l="l" t="t" r="r" b="b"/>
            <a:pathLst>
              <a:path w="2268838" h="3928725">
                <a:moveTo>
                  <a:pt x="0" y="0"/>
                </a:moveTo>
                <a:lnTo>
                  <a:pt x="2268839" y="0"/>
                </a:lnTo>
                <a:lnTo>
                  <a:pt x="2268839" y="3928724"/>
                </a:lnTo>
                <a:lnTo>
                  <a:pt x="0" y="39287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5"/>
          <p:cNvGrpSpPr/>
          <p:nvPr/>
        </p:nvGrpSpPr>
        <p:grpSpPr>
          <a:xfrm>
            <a:off x="2471395" y="4085605"/>
            <a:ext cx="1805190" cy="1850612"/>
            <a:chOff x="0" y="0"/>
            <a:chExt cx="812800" cy="833252"/>
          </a:xfrm>
        </p:grpSpPr>
        <p:sp>
          <p:nvSpPr>
            <p:cNvPr id="27" name="Freeform 6"/>
            <p:cNvSpPr/>
            <p:nvPr/>
          </p:nvSpPr>
          <p:spPr>
            <a:xfrm>
              <a:off x="0" y="0"/>
              <a:ext cx="812800" cy="833252"/>
            </a:xfrm>
            <a:custGeom>
              <a:avLst/>
              <a:gdLst/>
              <a:ahLst/>
              <a:cxnLst/>
              <a:rect l="l" t="t" r="r" b="b"/>
              <a:pathLst>
                <a:path w="812800" h="833252">
                  <a:moveTo>
                    <a:pt x="406400" y="0"/>
                  </a:moveTo>
                  <a:cubicBezTo>
                    <a:pt x="181951" y="0"/>
                    <a:pt x="0" y="186530"/>
                    <a:pt x="0" y="416626"/>
                  </a:cubicBezTo>
                  <a:cubicBezTo>
                    <a:pt x="0" y="646722"/>
                    <a:pt x="181951" y="833252"/>
                    <a:pt x="406400" y="833252"/>
                  </a:cubicBezTo>
                  <a:cubicBezTo>
                    <a:pt x="630849" y="833252"/>
                    <a:pt x="812800" y="646722"/>
                    <a:pt x="812800" y="416626"/>
                  </a:cubicBezTo>
                  <a:cubicBezTo>
                    <a:pt x="812800" y="18653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1F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7"/>
            <p:cNvSpPr txBox="1"/>
            <p:nvPr/>
          </p:nvSpPr>
          <p:spPr>
            <a:xfrm>
              <a:off x="76200" y="-17133"/>
              <a:ext cx="660400" cy="772267"/>
            </a:xfrm>
            <a:prstGeom prst="rect">
              <a:avLst/>
            </a:prstGeom>
          </p:spPr>
          <p:txBody>
            <a:bodyPr lIns="20451" tIns="20451" rIns="20451" bIns="20451" rtlCol="0" anchor="ctr"/>
            <a:lstStyle/>
            <a:p>
              <a:pPr algn="ctr">
                <a:lnSpc>
                  <a:spcPts val="6580"/>
                </a:lnSpc>
                <a:spcBef>
                  <a:spcPct val="0"/>
                </a:spcBef>
              </a:pPr>
              <a:r>
                <a:rPr lang="en-US" sz="4700" dirty="0">
                  <a:solidFill>
                    <a:srgbClr val="F4EFEA"/>
                  </a:solidFill>
                  <a:latin typeface="Hagrid"/>
                  <a:ea typeface="Hagrid"/>
                  <a:cs typeface="Hagrid"/>
                  <a:sym typeface="Hagrid"/>
                </a:rPr>
                <a:t>01</a:t>
              </a:r>
            </a:p>
          </p:txBody>
        </p:sp>
      </p:grpSp>
      <p:sp>
        <p:nvSpPr>
          <p:cNvPr id="29" name="TextBox 21"/>
          <p:cNvSpPr txBox="1"/>
          <p:nvPr/>
        </p:nvSpPr>
        <p:spPr>
          <a:xfrm>
            <a:off x="1775296" y="7259477"/>
            <a:ext cx="3202925" cy="1329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3499"/>
              </a:lnSpc>
            </a:pPr>
            <a:r>
              <a:rPr lang="en-US" sz="2800" dirty="0"/>
              <a:t>Defined the project goal and main features.</a:t>
            </a:r>
            <a:endParaRPr lang="ar-EG" sz="2499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sp>
        <p:nvSpPr>
          <p:cNvPr id="30" name="TextBox 22"/>
          <p:cNvSpPr txBox="1"/>
          <p:nvPr/>
        </p:nvSpPr>
        <p:spPr>
          <a:xfrm>
            <a:off x="1772525" y="6335138"/>
            <a:ext cx="3202925" cy="73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2815"/>
              </a:lnSpc>
            </a:pPr>
            <a:r>
              <a:rPr lang="en-US" sz="3200" b="1" dirty="0"/>
              <a:t>Planning the idea</a:t>
            </a:r>
            <a:br>
              <a:rPr lang="en-US" sz="3200" b="1" dirty="0"/>
            </a:br>
            <a:endParaRPr lang="ar-EG" sz="3199" b="1" dirty="0">
              <a:solidFill>
                <a:srgbClr val="231F20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  <p:grpSp>
        <p:nvGrpSpPr>
          <p:cNvPr id="36" name="Group 9">
            <a:extLst>
              <a:ext uri="{FF2B5EF4-FFF2-40B4-BE49-F238E27FC236}">
                <a16:creationId xmlns:a16="http://schemas.microsoft.com/office/drawing/2014/main" id="{464B8AF2-F328-12C5-9871-183DFF1BE18F}"/>
              </a:ext>
            </a:extLst>
          </p:cNvPr>
          <p:cNvGrpSpPr/>
          <p:nvPr/>
        </p:nvGrpSpPr>
        <p:grpSpPr>
          <a:xfrm>
            <a:off x="9827738" y="4012577"/>
            <a:ext cx="1805190" cy="1850612"/>
            <a:chOff x="0" y="0"/>
            <a:chExt cx="812800" cy="833252"/>
          </a:xfrm>
        </p:grpSpPr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3C7C6EF5-4E2E-3CD6-6FEB-7339476540FD}"/>
                </a:ext>
              </a:extLst>
            </p:cNvPr>
            <p:cNvSpPr/>
            <p:nvPr/>
          </p:nvSpPr>
          <p:spPr>
            <a:xfrm>
              <a:off x="0" y="0"/>
              <a:ext cx="812800" cy="833252"/>
            </a:xfrm>
            <a:custGeom>
              <a:avLst/>
              <a:gdLst/>
              <a:ahLst/>
              <a:cxnLst/>
              <a:rect l="l" t="t" r="r" b="b"/>
              <a:pathLst>
                <a:path w="812800" h="833252">
                  <a:moveTo>
                    <a:pt x="406400" y="0"/>
                  </a:moveTo>
                  <a:cubicBezTo>
                    <a:pt x="181951" y="0"/>
                    <a:pt x="0" y="186530"/>
                    <a:pt x="0" y="416626"/>
                  </a:cubicBezTo>
                  <a:cubicBezTo>
                    <a:pt x="0" y="646722"/>
                    <a:pt x="181951" y="833252"/>
                    <a:pt x="406400" y="833252"/>
                  </a:cubicBezTo>
                  <a:cubicBezTo>
                    <a:pt x="630849" y="833252"/>
                    <a:pt x="812800" y="646722"/>
                    <a:pt x="812800" y="416626"/>
                  </a:cubicBezTo>
                  <a:cubicBezTo>
                    <a:pt x="812800" y="18653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6539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8" name="TextBox 11">
              <a:extLst>
                <a:ext uri="{FF2B5EF4-FFF2-40B4-BE49-F238E27FC236}">
                  <a16:creationId xmlns:a16="http://schemas.microsoft.com/office/drawing/2014/main" id="{57C0F44F-8542-DF8D-B8E1-1320C191C01C}"/>
                </a:ext>
              </a:extLst>
            </p:cNvPr>
            <p:cNvSpPr txBox="1"/>
            <p:nvPr/>
          </p:nvSpPr>
          <p:spPr>
            <a:xfrm>
              <a:off x="76200" y="-17133"/>
              <a:ext cx="660400" cy="772267"/>
            </a:xfrm>
            <a:prstGeom prst="rect">
              <a:avLst/>
            </a:prstGeom>
          </p:spPr>
          <p:txBody>
            <a:bodyPr lIns="20451" tIns="20451" rIns="20451" bIns="20451" rtlCol="0" anchor="ctr"/>
            <a:lstStyle/>
            <a:p>
              <a:pPr algn="ctr">
                <a:lnSpc>
                  <a:spcPts val="6580"/>
                </a:lnSpc>
                <a:spcBef>
                  <a:spcPct val="0"/>
                </a:spcBef>
              </a:pPr>
              <a:r>
                <a:rPr lang="en-US" sz="4700" dirty="0">
                  <a:solidFill>
                    <a:srgbClr val="F4EFEA"/>
                  </a:solidFill>
                  <a:latin typeface="Hagrid"/>
                  <a:ea typeface="Hagrid"/>
                  <a:cs typeface="Hagrid"/>
                  <a:sym typeface="Hagrid"/>
                </a:rPr>
                <a:t>03</a:t>
              </a:r>
            </a:p>
          </p:txBody>
        </p:sp>
      </p:grpSp>
      <p:sp>
        <p:nvSpPr>
          <p:cNvPr id="39" name="TextBox 17">
            <a:extLst>
              <a:ext uri="{FF2B5EF4-FFF2-40B4-BE49-F238E27FC236}">
                <a16:creationId xmlns:a16="http://schemas.microsoft.com/office/drawing/2014/main" id="{E036F0F2-5558-A775-0FE5-67EE10D815BF}"/>
              </a:ext>
            </a:extLst>
          </p:cNvPr>
          <p:cNvSpPr txBox="1"/>
          <p:nvPr/>
        </p:nvSpPr>
        <p:spPr>
          <a:xfrm>
            <a:off x="9128870" y="6825312"/>
            <a:ext cx="3202925" cy="3016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800" dirty="0">
                <a:solidFill>
                  <a:srgbClr val="96539B"/>
                </a:solidFill>
              </a:rPr>
              <a:t>Developed front-end pages with HTML &amp; CSS and back-end features using PHP, including login, cart, and checkout.</a:t>
            </a:r>
          </a:p>
          <a:p>
            <a:endParaRPr lang="en-US" sz="2800" dirty="0">
              <a:solidFill>
                <a:srgbClr val="96539B"/>
              </a:solidFill>
            </a:endParaRPr>
          </a:p>
        </p:txBody>
      </p:sp>
      <p:sp>
        <p:nvSpPr>
          <p:cNvPr id="40" name="TextBox 18">
            <a:extLst>
              <a:ext uri="{FF2B5EF4-FFF2-40B4-BE49-F238E27FC236}">
                <a16:creationId xmlns:a16="http://schemas.microsoft.com/office/drawing/2014/main" id="{091E5A72-CE26-E972-28CF-A883588E966E}"/>
              </a:ext>
            </a:extLst>
          </p:cNvPr>
          <p:cNvSpPr txBox="1"/>
          <p:nvPr/>
        </p:nvSpPr>
        <p:spPr>
          <a:xfrm>
            <a:off x="8638162" y="6270312"/>
            <a:ext cx="3693633" cy="73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1">
              <a:lnSpc>
                <a:spcPts val="2815"/>
              </a:lnSpc>
            </a:pPr>
            <a:r>
              <a:rPr lang="en-US" sz="3200" b="1" dirty="0">
                <a:solidFill>
                  <a:srgbClr val="96539B"/>
                </a:solidFill>
              </a:rPr>
              <a:t>Building the website</a:t>
            </a:r>
            <a:br>
              <a:rPr lang="en-US" sz="3200" dirty="0">
                <a:solidFill>
                  <a:srgbClr val="96539B"/>
                </a:solidFill>
              </a:rPr>
            </a:br>
            <a:endParaRPr lang="ar-EG" sz="3199" dirty="0">
              <a:solidFill>
                <a:srgbClr val="96539B"/>
              </a:solidFill>
              <a:latin typeface="Madani Arabic"/>
              <a:ea typeface="Madani Arabic"/>
              <a:cs typeface="Madani Arabic"/>
              <a:sym typeface="Madani Arabic"/>
              <a:rtl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/>
      <p:bldP spid="16" grpId="0"/>
      <p:bldP spid="19" grpId="0"/>
      <p:bldP spid="20" grpId="0"/>
      <p:bldP spid="29" grpId="0"/>
      <p:bldP spid="30" grpId="0"/>
      <p:bldP spid="39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2706995"/>
            <a:ext cx="7325225" cy="1844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dirty="0">
                <a:solidFill>
                  <a:srgbClr val="6C3D7A"/>
                </a:solidFill>
                <a:latin typeface="Hagrid"/>
                <a:rtl/>
              </a:rPr>
              <a:t>Challenges:</a:t>
            </a:r>
          </a:p>
          <a:p>
            <a:pPr algn="r" rtl="1">
              <a:lnSpc>
                <a:spcPts val="7699"/>
              </a:lnSpc>
              <a:spcBef>
                <a:spcPct val="0"/>
              </a:spcBef>
            </a:pPr>
            <a:endParaRPr lang="ar-EG" sz="5499" dirty="0">
              <a:solidFill>
                <a:srgbClr val="6C3D7A"/>
              </a:solidFill>
              <a:latin typeface="Hagrid"/>
              <a:ea typeface="Hagrid"/>
              <a:cs typeface="Hagrid"/>
              <a:sym typeface="Hagrid"/>
              <a:rtl/>
            </a:endParaRPr>
          </a:p>
        </p:txBody>
      </p:sp>
      <p:pic>
        <p:nvPicPr>
          <p:cNvPr id="14" name="صورة 13" descr="صورة تحتوي على نص, لقطة شاشة, زهري, الأزياء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8DBE36D3-C132-E45E-B7A9-569B460E4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3" b="9062"/>
          <a:stretch>
            <a:fillRect/>
          </a:stretch>
        </p:blipFill>
        <p:spPr>
          <a:xfrm>
            <a:off x="10912032" y="1990816"/>
            <a:ext cx="6309360" cy="69544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AutoShape 5"/>
          <p:cNvSpPr/>
          <p:nvPr/>
        </p:nvSpPr>
        <p:spPr>
          <a:xfrm>
            <a:off x="9242285" y="4799587"/>
            <a:ext cx="19050" cy="3879850"/>
          </a:xfrm>
          <a:prstGeom prst="line">
            <a:avLst/>
          </a:prstGeom>
          <a:ln w="38100" cap="flat">
            <a:solidFill>
              <a:srgbClr val="6C3D7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9188265" flipH="1">
            <a:off x="9847374" y="-752962"/>
            <a:ext cx="3962331" cy="4991914"/>
          </a:xfrm>
          <a:custGeom>
            <a:avLst/>
            <a:gdLst/>
            <a:ahLst/>
            <a:cxnLst/>
            <a:rect l="l" t="t" r="r" b="b"/>
            <a:pathLst>
              <a:path w="3962331" h="4991914">
                <a:moveTo>
                  <a:pt x="3962331" y="0"/>
                </a:moveTo>
                <a:lnTo>
                  <a:pt x="0" y="0"/>
                </a:lnTo>
                <a:lnTo>
                  <a:pt x="0" y="4991914"/>
                </a:lnTo>
                <a:lnTo>
                  <a:pt x="3962331" y="4991914"/>
                </a:lnTo>
                <a:lnTo>
                  <a:pt x="3962331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Freeform 7"/>
          <p:cNvSpPr/>
          <p:nvPr/>
        </p:nvSpPr>
        <p:spPr>
          <a:xfrm rot="-1517967">
            <a:off x="14845201" y="6908554"/>
            <a:ext cx="2752318" cy="4765918"/>
          </a:xfrm>
          <a:custGeom>
            <a:avLst/>
            <a:gdLst/>
            <a:ahLst/>
            <a:cxnLst/>
            <a:rect l="l" t="t" r="r" b="b"/>
            <a:pathLst>
              <a:path w="2752318" h="4765918">
                <a:moveTo>
                  <a:pt x="0" y="0"/>
                </a:moveTo>
                <a:lnTo>
                  <a:pt x="2752318" y="0"/>
                </a:lnTo>
                <a:lnTo>
                  <a:pt x="2752318" y="4765918"/>
                </a:lnTo>
                <a:lnTo>
                  <a:pt x="0" y="47659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5279861" y="1331272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9086803" y="8531323"/>
            <a:ext cx="829482" cy="823449"/>
          </a:xfrm>
          <a:custGeom>
            <a:avLst/>
            <a:gdLst/>
            <a:ahLst/>
            <a:cxnLst/>
            <a:rect l="l" t="t" r="r" b="b"/>
            <a:pathLst>
              <a:path w="829482" h="823449">
                <a:moveTo>
                  <a:pt x="0" y="0"/>
                </a:moveTo>
                <a:lnTo>
                  <a:pt x="829482" y="0"/>
                </a:lnTo>
                <a:lnTo>
                  <a:pt x="829482" y="823449"/>
                </a:lnTo>
                <a:lnTo>
                  <a:pt x="0" y="8234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552450" y="4076700"/>
            <a:ext cx="8279732" cy="49859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/>
              <a:t>Displaying products in an organized and attractive way</a:t>
            </a:r>
          </a:p>
          <a:p>
            <a:r>
              <a:rPr lang="en-US" sz="3600" dirty="0"/>
              <a:t>Designing a user-friendly interface with soft colors</a:t>
            </a:r>
          </a:p>
          <a:p>
            <a:r>
              <a:rPr lang="en-US" sz="3600" dirty="0"/>
              <a:t>Connecting the website correctly to the database</a:t>
            </a:r>
          </a:p>
          <a:p>
            <a:r>
              <a:rPr lang="en-US" sz="3600" dirty="0"/>
              <a:t>Making the website responsive on all devices</a:t>
            </a:r>
          </a:p>
          <a:p>
            <a:r>
              <a:rPr lang="en-US" sz="3600" dirty="0"/>
              <a:t>Handling user login and data security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738</Words>
  <Application>Microsoft Office PowerPoint</Application>
  <PresentationFormat>مخصص</PresentationFormat>
  <Paragraphs>100</Paragraphs>
  <Slides>13</Slides>
  <Notes>1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8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13</vt:i4>
      </vt:variant>
    </vt:vector>
  </HeadingPairs>
  <TitlesOfParts>
    <vt:vector size="22" baseType="lpstr">
      <vt:lpstr>Calibri</vt:lpstr>
      <vt:lpstr>Lucida Calligraphy</vt:lpstr>
      <vt:lpstr>Aptos</vt:lpstr>
      <vt:lpstr>Arial</vt:lpstr>
      <vt:lpstr>Levenim MT</vt:lpstr>
      <vt:lpstr>Madani Arabic</vt:lpstr>
      <vt:lpstr>Hagrid</vt:lpstr>
      <vt:lpstr>Aldhabi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بنفسجي بتصميم حديث لمشروع جماعي</dc:title>
  <dc:creator>sara othman</dc:creator>
  <cp:lastModifiedBy>sara othman</cp:lastModifiedBy>
  <cp:revision>5</cp:revision>
  <dcterms:created xsi:type="dcterms:W3CDTF">2006-08-16T00:00:00Z</dcterms:created>
  <dcterms:modified xsi:type="dcterms:W3CDTF">2025-12-07T07:35:00Z</dcterms:modified>
  <dc:identifier>DAG6qK7a--s</dc:identifier>
</cp:coreProperties>
</file>

<file path=docProps/thumbnail.jpeg>
</file>